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81" r:id="rId2"/>
    <p:sldId id="282" r:id="rId3"/>
    <p:sldId id="284" r:id="rId4"/>
    <p:sldId id="280" r:id="rId5"/>
    <p:sldId id="257" r:id="rId6"/>
    <p:sldId id="263" r:id="rId7"/>
    <p:sldId id="265" r:id="rId8"/>
    <p:sldId id="273" r:id="rId9"/>
    <p:sldId id="275" r:id="rId10"/>
    <p:sldId id="276" r:id="rId11"/>
    <p:sldId id="277" r:id="rId12"/>
    <p:sldId id="278" r:id="rId13"/>
    <p:sldId id="279" r:id="rId14"/>
    <p:sldId id="266" r:id="rId15"/>
    <p:sldId id="267" r:id="rId16"/>
    <p:sldId id="274" r:id="rId17"/>
    <p:sldId id="269" r:id="rId18"/>
    <p:sldId id="270" r:id="rId19"/>
    <p:sldId id="271" r:id="rId20"/>
    <p:sldId id="283" r:id="rId21"/>
    <p:sldId id="260" r:id="rId22"/>
  </p:sldIdLst>
  <p:sldSz cx="12192000" cy="6858000"/>
  <p:notesSz cx="6858000" cy="9144000"/>
  <p:embeddedFontLst>
    <p:embeddedFont>
      <p:font typeface="Calibri Light" pitchFamily="34" charset="0"/>
      <p:regular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25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562C7-F1C0-4270-B5BB-2C7893011A02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CE2CC8EB-BE2B-4EB5-8ECA-431199322405}">
      <dgm:prSet/>
      <dgm:spPr/>
      <dgm:t>
        <a:bodyPr/>
        <a:lstStyle/>
        <a:p>
          <a:r>
            <a:rPr lang="hr-HR"/>
            <a:t>bakterije </a:t>
          </a:r>
          <a:endParaRPr lang="en-US"/>
        </a:p>
      </dgm:t>
    </dgm:pt>
    <dgm:pt modelId="{426390E5-1222-445F-AEEB-C3FFFD7E755F}" type="parTrans" cxnId="{5C942FB1-AAE3-4B3C-8535-3CE048676FE0}">
      <dgm:prSet/>
      <dgm:spPr/>
      <dgm:t>
        <a:bodyPr/>
        <a:lstStyle/>
        <a:p>
          <a:endParaRPr lang="en-US"/>
        </a:p>
      </dgm:t>
    </dgm:pt>
    <dgm:pt modelId="{4B993292-98F2-42D7-954C-B6D44A54498D}" type="sibTrans" cxnId="{5C942FB1-AAE3-4B3C-8535-3CE048676FE0}">
      <dgm:prSet/>
      <dgm:spPr/>
      <dgm:t>
        <a:bodyPr/>
        <a:lstStyle/>
        <a:p>
          <a:endParaRPr lang="en-US"/>
        </a:p>
      </dgm:t>
    </dgm:pt>
    <dgm:pt modelId="{6C301C4A-DF0B-4E90-B3B7-05BE841AC640}">
      <dgm:prSet/>
      <dgm:spPr/>
      <dgm:t>
        <a:bodyPr/>
        <a:lstStyle/>
        <a:p>
          <a:r>
            <a:rPr lang="hr-HR"/>
            <a:t>arheje </a:t>
          </a:r>
          <a:endParaRPr lang="en-US"/>
        </a:p>
      </dgm:t>
    </dgm:pt>
    <dgm:pt modelId="{673C0186-A7EA-477C-AC3E-5E33B44F7B58}" type="parTrans" cxnId="{AF4898F1-3839-49C2-B307-4AB8AF6F0C74}">
      <dgm:prSet/>
      <dgm:spPr/>
      <dgm:t>
        <a:bodyPr/>
        <a:lstStyle/>
        <a:p>
          <a:endParaRPr lang="en-US"/>
        </a:p>
      </dgm:t>
    </dgm:pt>
    <dgm:pt modelId="{48F07210-2DCA-4CAD-BAD8-955C9F99725B}" type="sibTrans" cxnId="{AF4898F1-3839-49C2-B307-4AB8AF6F0C74}">
      <dgm:prSet/>
      <dgm:spPr/>
      <dgm:t>
        <a:bodyPr/>
        <a:lstStyle/>
        <a:p>
          <a:endParaRPr lang="en-US"/>
        </a:p>
      </dgm:t>
    </dgm:pt>
    <dgm:pt modelId="{7A623D67-2BB4-4909-A6BB-2D3404EB5076}">
      <dgm:prSet/>
      <dgm:spPr/>
      <dgm:t>
        <a:bodyPr/>
        <a:lstStyle/>
        <a:p>
          <a:r>
            <a:rPr lang="hr-HR"/>
            <a:t>eukarioti</a:t>
          </a:r>
          <a:endParaRPr lang="en-US"/>
        </a:p>
      </dgm:t>
    </dgm:pt>
    <dgm:pt modelId="{F12E5D73-0625-43A3-B058-39A919AC2686}" type="parTrans" cxnId="{F30B0183-7409-4EAF-88D2-884197E7B9A5}">
      <dgm:prSet/>
      <dgm:spPr/>
      <dgm:t>
        <a:bodyPr/>
        <a:lstStyle/>
        <a:p>
          <a:endParaRPr lang="en-US"/>
        </a:p>
      </dgm:t>
    </dgm:pt>
    <dgm:pt modelId="{8009BCA5-2575-412A-A6AE-9D034DA8B180}" type="sibTrans" cxnId="{F30B0183-7409-4EAF-88D2-884197E7B9A5}">
      <dgm:prSet/>
      <dgm:spPr/>
      <dgm:t>
        <a:bodyPr/>
        <a:lstStyle/>
        <a:p>
          <a:endParaRPr lang="en-US"/>
        </a:p>
      </dgm:t>
    </dgm:pt>
    <dgm:pt modelId="{1EC4B3DA-A42E-407F-9D66-5A5117208920}" type="pres">
      <dgm:prSet presAssocID="{FC8562C7-F1C0-4270-B5BB-2C7893011A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0B59E2-4200-48D4-8544-0A904E88BB09}" type="pres">
      <dgm:prSet presAssocID="{CE2CC8EB-BE2B-4EB5-8ECA-431199322405}" presName="parentLin" presStyleCnt="0"/>
      <dgm:spPr/>
    </dgm:pt>
    <dgm:pt modelId="{F542DB8C-61B2-4922-A59E-731F62F3A912}" type="pres">
      <dgm:prSet presAssocID="{CE2CC8EB-BE2B-4EB5-8ECA-431199322405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1CCA162E-B57A-4AD2-978A-4FA74DCFB2F3}" type="pres">
      <dgm:prSet presAssocID="{CE2CC8EB-BE2B-4EB5-8ECA-4311993224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7004ED-CA55-40F2-8ABA-8802CC2DF9F5}" type="pres">
      <dgm:prSet presAssocID="{CE2CC8EB-BE2B-4EB5-8ECA-431199322405}" presName="negativeSpace" presStyleCnt="0"/>
      <dgm:spPr/>
    </dgm:pt>
    <dgm:pt modelId="{FD8FE876-C31D-469E-846C-E750CEB43912}" type="pres">
      <dgm:prSet presAssocID="{CE2CC8EB-BE2B-4EB5-8ECA-431199322405}" presName="childText" presStyleLbl="conFgAcc1" presStyleIdx="0" presStyleCnt="3">
        <dgm:presLayoutVars>
          <dgm:bulletEnabled val="1"/>
        </dgm:presLayoutVars>
      </dgm:prSet>
      <dgm:spPr/>
    </dgm:pt>
    <dgm:pt modelId="{B7CE4197-827B-4BDD-BE3D-4F561BDD294A}" type="pres">
      <dgm:prSet presAssocID="{4B993292-98F2-42D7-954C-B6D44A54498D}" presName="spaceBetweenRectangles" presStyleCnt="0"/>
      <dgm:spPr/>
    </dgm:pt>
    <dgm:pt modelId="{756300F8-2C7A-4819-ABD4-E2805B55AEE8}" type="pres">
      <dgm:prSet presAssocID="{6C301C4A-DF0B-4E90-B3B7-05BE841AC640}" presName="parentLin" presStyleCnt="0"/>
      <dgm:spPr/>
    </dgm:pt>
    <dgm:pt modelId="{ACC90D7F-DDA7-46EA-8659-DFC8CA0B8FBD}" type="pres">
      <dgm:prSet presAssocID="{6C301C4A-DF0B-4E90-B3B7-05BE841AC640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A729A9D7-62A6-49E5-A9FD-8602261BD411}" type="pres">
      <dgm:prSet presAssocID="{6C301C4A-DF0B-4E90-B3B7-05BE841AC6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C5437F-2FC3-44EF-A34A-4EAB7D09E7D3}" type="pres">
      <dgm:prSet presAssocID="{6C301C4A-DF0B-4E90-B3B7-05BE841AC640}" presName="negativeSpace" presStyleCnt="0"/>
      <dgm:spPr/>
    </dgm:pt>
    <dgm:pt modelId="{8F52E20E-2711-4C63-A676-36D18F5F093C}" type="pres">
      <dgm:prSet presAssocID="{6C301C4A-DF0B-4E90-B3B7-05BE841AC640}" presName="childText" presStyleLbl="conFgAcc1" presStyleIdx="1" presStyleCnt="3">
        <dgm:presLayoutVars>
          <dgm:bulletEnabled val="1"/>
        </dgm:presLayoutVars>
      </dgm:prSet>
      <dgm:spPr/>
    </dgm:pt>
    <dgm:pt modelId="{AD19398B-4110-49DF-B763-20D9BBA87FA0}" type="pres">
      <dgm:prSet presAssocID="{48F07210-2DCA-4CAD-BAD8-955C9F99725B}" presName="spaceBetweenRectangles" presStyleCnt="0"/>
      <dgm:spPr/>
    </dgm:pt>
    <dgm:pt modelId="{195B9A39-DDB6-42B4-B568-44F5E4EA435E}" type="pres">
      <dgm:prSet presAssocID="{7A623D67-2BB4-4909-A6BB-2D3404EB5076}" presName="parentLin" presStyleCnt="0"/>
      <dgm:spPr/>
    </dgm:pt>
    <dgm:pt modelId="{A5E34A19-644F-4613-90D7-2F721C0EF8D3}" type="pres">
      <dgm:prSet presAssocID="{7A623D67-2BB4-4909-A6BB-2D3404EB5076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9C29EB7A-8152-4BB9-95E6-CCB97240E84B}" type="pres">
      <dgm:prSet presAssocID="{7A623D67-2BB4-4909-A6BB-2D3404EB50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3F18B3-70BD-4507-B7A6-7306B05E5AAD}" type="pres">
      <dgm:prSet presAssocID="{7A623D67-2BB4-4909-A6BB-2D3404EB5076}" presName="negativeSpace" presStyleCnt="0"/>
      <dgm:spPr/>
    </dgm:pt>
    <dgm:pt modelId="{565E9544-CE10-4CBB-B408-FEFC10E72B5B}" type="pres">
      <dgm:prSet presAssocID="{7A623D67-2BB4-4909-A6BB-2D3404EB50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0B0183-7409-4EAF-88D2-884197E7B9A5}" srcId="{FC8562C7-F1C0-4270-B5BB-2C7893011A02}" destId="{7A623D67-2BB4-4909-A6BB-2D3404EB5076}" srcOrd="2" destOrd="0" parTransId="{F12E5D73-0625-43A3-B058-39A919AC2686}" sibTransId="{8009BCA5-2575-412A-A6AE-9D034DA8B180}"/>
    <dgm:cxn modelId="{9E4303B4-853D-486A-A7FA-20FC66985E99}" type="presOf" srcId="{6C301C4A-DF0B-4E90-B3B7-05BE841AC640}" destId="{ACC90D7F-DDA7-46EA-8659-DFC8CA0B8FBD}" srcOrd="0" destOrd="0" presId="urn:microsoft.com/office/officeart/2005/8/layout/list1"/>
    <dgm:cxn modelId="{36E8961C-8FC6-4DCF-A020-546D8804D9E9}" type="presOf" srcId="{7A623D67-2BB4-4909-A6BB-2D3404EB5076}" destId="{9C29EB7A-8152-4BB9-95E6-CCB97240E84B}" srcOrd="1" destOrd="0" presId="urn:microsoft.com/office/officeart/2005/8/layout/list1"/>
    <dgm:cxn modelId="{1BD8D057-D4B9-4643-9DC0-25D355456FF4}" type="presOf" srcId="{7A623D67-2BB4-4909-A6BB-2D3404EB5076}" destId="{A5E34A19-644F-4613-90D7-2F721C0EF8D3}" srcOrd="0" destOrd="0" presId="urn:microsoft.com/office/officeart/2005/8/layout/list1"/>
    <dgm:cxn modelId="{3DFF0090-36CB-42A3-BA30-C459179DF79C}" type="presOf" srcId="{FC8562C7-F1C0-4270-B5BB-2C7893011A02}" destId="{1EC4B3DA-A42E-407F-9D66-5A5117208920}" srcOrd="0" destOrd="0" presId="urn:microsoft.com/office/officeart/2005/8/layout/list1"/>
    <dgm:cxn modelId="{83AFAF74-052C-43E2-9B93-EB55F41EC839}" type="presOf" srcId="{6C301C4A-DF0B-4E90-B3B7-05BE841AC640}" destId="{A729A9D7-62A6-49E5-A9FD-8602261BD411}" srcOrd="1" destOrd="0" presId="urn:microsoft.com/office/officeart/2005/8/layout/list1"/>
    <dgm:cxn modelId="{5C942FB1-AAE3-4B3C-8535-3CE048676FE0}" srcId="{FC8562C7-F1C0-4270-B5BB-2C7893011A02}" destId="{CE2CC8EB-BE2B-4EB5-8ECA-431199322405}" srcOrd="0" destOrd="0" parTransId="{426390E5-1222-445F-AEEB-C3FFFD7E755F}" sibTransId="{4B993292-98F2-42D7-954C-B6D44A54498D}"/>
    <dgm:cxn modelId="{2F832124-612A-4660-B991-2BD67DC1A8ED}" type="presOf" srcId="{CE2CC8EB-BE2B-4EB5-8ECA-431199322405}" destId="{F542DB8C-61B2-4922-A59E-731F62F3A912}" srcOrd="0" destOrd="0" presId="urn:microsoft.com/office/officeart/2005/8/layout/list1"/>
    <dgm:cxn modelId="{AF4898F1-3839-49C2-B307-4AB8AF6F0C74}" srcId="{FC8562C7-F1C0-4270-B5BB-2C7893011A02}" destId="{6C301C4A-DF0B-4E90-B3B7-05BE841AC640}" srcOrd="1" destOrd="0" parTransId="{673C0186-A7EA-477C-AC3E-5E33B44F7B58}" sibTransId="{48F07210-2DCA-4CAD-BAD8-955C9F99725B}"/>
    <dgm:cxn modelId="{2DBF28EC-1D38-403D-90A2-15A47B90C941}" type="presOf" srcId="{CE2CC8EB-BE2B-4EB5-8ECA-431199322405}" destId="{1CCA162E-B57A-4AD2-978A-4FA74DCFB2F3}" srcOrd="1" destOrd="0" presId="urn:microsoft.com/office/officeart/2005/8/layout/list1"/>
    <dgm:cxn modelId="{E3316B98-174D-46AB-A0C1-F357A6E1E2B1}" type="presParOf" srcId="{1EC4B3DA-A42E-407F-9D66-5A5117208920}" destId="{390B59E2-4200-48D4-8544-0A904E88BB09}" srcOrd="0" destOrd="0" presId="urn:microsoft.com/office/officeart/2005/8/layout/list1"/>
    <dgm:cxn modelId="{9CBE62E7-A5AF-4634-9446-BE3D129993D4}" type="presParOf" srcId="{390B59E2-4200-48D4-8544-0A904E88BB09}" destId="{F542DB8C-61B2-4922-A59E-731F62F3A912}" srcOrd="0" destOrd="0" presId="urn:microsoft.com/office/officeart/2005/8/layout/list1"/>
    <dgm:cxn modelId="{0E9B8D2F-C14C-4032-B8F6-D2F73C5FF3BC}" type="presParOf" srcId="{390B59E2-4200-48D4-8544-0A904E88BB09}" destId="{1CCA162E-B57A-4AD2-978A-4FA74DCFB2F3}" srcOrd="1" destOrd="0" presId="urn:microsoft.com/office/officeart/2005/8/layout/list1"/>
    <dgm:cxn modelId="{635196E5-3DD5-4757-BB5A-053C1A2DF021}" type="presParOf" srcId="{1EC4B3DA-A42E-407F-9D66-5A5117208920}" destId="{477004ED-CA55-40F2-8ABA-8802CC2DF9F5}" srcOrd="1" destOrd="0" presId="urn:microsoft.com/office/officeart/2005/8/layout/list1"/>
    <dgm:cxn modelId="{58AD4AC4-BF1B-4E52-A032-8452A71FD75D}" type="presParOf" srcId="{1EC4B3DA-A42E-407F-9D66-5A5117208920}" destId="{FD8FE876-C31D-469E-846C-E750CEB43912}" srcOrd="2" destOrd="0" presId="urn:microsoft.com/office/officeart/2005/8/layout/list1"/>
    <dgm:cxn modelId="{43E059E7-E0BD-4393-B19E-8685A24ED037}" type="presParOf" srcId="{1EC4B3DA-A42E-407F-9D66-5A5117208920}" destId="{B7CE4197-827B-4BDD-BE3D-4F561BDD294A}" srcOrd="3" destOrd="0" presId="urn:microsoft.com/office/officeart/2005/8/layout/list1"/>
    <dgm:cxn modelId="{68D63CFA-AD5A-4873-B9B6-56B30E944F0B}" type="presParOf" srcId="{1EC4B3DA-A42E-407F-9D66-5A5117208920}" destId="{756300F8-2C7A-4819-ABD4-E2805B55AEE8}" srcOrd="4" destOrd="0" presId="urn:microsoft.com/office/officeart/2005/8/layout/list1"/>
    <dgm:cxn modelId="{7B1DBA01-2CB3-4C2F-B8DC-D988735CAE13}" type="presParOf" srcId="{756300F8-2C7A-4819-ABD4-E2805B55AEE8}" destId="{ACC90D7F-DDA7-46EA-8659-DFC8CA0B8FBD}" srcOrd="0" destOrd="0" presId="urn:microsoft.com/office/officeart/2005/8/layout/list1"/>
    <dgm:cxn modelId="{2CCDC1F6-6E68-4ADE-A023-35AB7B9AF85F}" type="presParOf" srcId="{756300F8-2C7A-4819-ABD4-E2805B55AEE8}" destId="{A729A9D7-62A6-49E5-A9FD-8602261BD411}" srcOrd="1" destOrd="0" presId="urn:microsoft.com/office/officeart/2005/8/layout/list1"/>
    <dgm:cxn modelId="{08BBED53-C824-48BA-9EA4-969C04663D2A}" type="presParOf" srcId="{1EC4B3DA-A42E-407F-9D66-5A5117208920}" destId="{92C5437F-2FC3-44EF-A34A-4EAB7D09E7D3}" srcOrd="5" destOrd="0" presId="urn:microsoft.com/office/officeart/2005/8/layout/list1"/>
    <dgm:cxn modelId="{63D62BF7-FF9D-4904-9C00-5F7138DA3CF1}" type="presParOf" srcId="{1EC4B3DA-A42E-407F-9D66-5A5117208920}" destId="{8F52E20E-2711-4C63-A676-36D18F5F093C}" srcOrd="6" destOrd="0" presId="urn:microsoft.com/office/officeart/2005/8/layout/list1"/>
    <dgm:cxn modelId="{2B21592E-287A-4710-A65D-895B0B13E58C}" type="presParOf" srcId="{1EC4B3DA-A42E-407F-9D66-5A5117208920}" destId="{AD19398B-4110-49DF-B763-20D9BBA87FA0}" srcOrd="7" destOrd="0" presId="urn:microsoft.com/office/officeart/2005/8/layout/list1"/>
    <dgm:cxn modelId="{05216C02-8E88-4A3E-9B41-5DEB92EB3DBE}" type="presParOf" srcId="{1EC4B3DA-A42E-407F-9D66-5A5117208920}" destId="{195B9A39-DDB6-42B4-B568-44F5E4EA435E}" srcOrd="8" destOrd="0" presId="urn:microsoft.com/office/officeart/2005/8/layout/list1"/>
    <dgm:cxn modelId="{240F88E4-0F66-4AB3-9177-1C970D8A1365}" type="presParOf" srcId="{195B9A39-DDB6-42B4-B568-44F5E4EA435E}" destId="{A5E34A19-644F-4613-90D7-2F721C0EF8D3}" srcOrd="0" destOrd="0" presId="urn:microsoft.com/office/officeart/2005/8/layout/list1"/>
    <dgm:cxn modelId="{1CB8B1D7-C0FC-4B12-A1F3-05AB04A92677}" type="presParOf" srcId="{195B9A39-DDB6-42B4-B568-44F5E4EA435E}" destId="{9C29EB7A-8152-4BB9-95E6-CCB97240E84B}" srcOrd="1" destOrd="0" presId="urn:microsoft.com/office/officeart/2005/8/layout/list1"/>
    <dgm:cxn modelId="{0A7DB84A-1FBB-496D-B04F-2026E46C9111}" type="presParOf" srcId="{1EC4B3DA-A42E-407F-9D66-5A5117208920}" destId="{E53F18B3-70BD-4507-B7A6-7306B05E5AAD}" srcOrd="9" destOrd="0" presId="urn:microsoft.com/office/officeart/2005/8/layout/list1"/>
    <dgm:cxn modelId="{9DE7F07B-AE74-4A69-A2F1-16EAF6CE804E}" type="presParOf" srcId="{1EC4B3DA-A42E-407F-9D66-5A5117208920}" destId="{565E9544-CE10-4CBB-B408-FEFC10E72B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8FE876-C31D-469E-846C-E750CEB43912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A162E-B57A-4AD2-978A-4FA74DCFB2F3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bakterije </a:t>
          </a:r>
          <a:endParaRPr lang="en-US" sz="3300" kern="1200"/>
        </a:p>
      </dsp:txBody>
      <dsp:txXfrm>
        <a:off x="525780" y="19448"/>
        <a:ext cx="7360920" cy="974160"/>
      </dsp:txXfrm>
    </dsp:sp>
    <dsp:sp modelId="{8F52E20E-2711-4C63-A676-36D18F5F093C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9A9D7-62A6-49E5-A9FD-8602261BD411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arheje </a:t>
          </a:r>
          <a:endParaRPr lang="en-US" sz="3300" kern="1200"/>
        </a:p>
      </dsp:txBody>
      <dsp:txXfrm>
        <a:off x="525780" y="1516329"/>
        <a:ext cx="7360920" cy="974160"/>
      </dsp:txXfrm>
    </dsp:sp>
    <dsp:sp modelId="{565E9544-CE10-4CBB-B408-FEFC10E72B5B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9EB7A-8152-4BB9-95E6-CCB97240E84B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eukarioti</a:t>
          </a:r>
          <a:endParaRPr lang="en-US" sz="3300" kern="1200"/>
        </a:p>
      </dsp:txBody>
      <dsp:txXfrm>
        <a:off x="525780" y="3013209"/>
        <a:ext cx="7360920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16.8.2021.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5529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AC7E0F-A0DD-4C84-93BC-45EFEF5C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CA6650-470F-462B-B67B-411DEB4B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21340B9-BC27-46B5-98A5-2DED2704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16.8.2021.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98F3C04-7B4A-4C2B-97FF-0DECCD89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27A4DE2-06AA-4D84-80FA-A4C15948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5213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Biologija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</a:t>
            </a:r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7c99b951-5d9e-485a-a7d7-36ab595f7b16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ordwall.net/resource/4253295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hyperlink" Target="https://learningapps.org/watch?v=pmgmb69831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s://learningapps.org/watch?v=pht2vgfvt19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7c99b951-5d9e-485a-a7d7-36ab595f7b16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learn.genetics.utah.edu/content/cells/scal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mel, Bombus, Eyes, Insect, Bee, Honey Bee">
            <a:extLst>
              <a:ext uri="{FF2B5EF4-FFF2-40B4-BE49-F238E27FC236}">
                <a16:creationId xmlns:a16="http://schemas.microsoft.com/office/drawing/2014/main" xmlns="" id="{27CAFF82-F422-469C-A36D-7EBC589B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31501"/>
            <a:ext cx="9144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839"/>
            <a:ext cx="9144000" cy="956148"/>
          </a:xfrm>
          <a:solidFill>
            <a:schemeClr val="bg1"/>
          </a:solidFill>
        </p:spPr>
        <p:txBody>
          <a:bodyPr/>
          <a:lstStyle/>
          <a:p>
            <a:r>
              <a:rPr lang="hr-HR" b="1" dirty="0"/>
              <a:t>Živa bića su slična, ali različita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xmlns="" val="76762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E5942A-FE47-4737-BD58-1538A0FB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462" y="1204725"/>
            <a:ext cx="3651467" cy="80022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BAKTERIJE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 descr="Slika na kojoj se prikazuje vrh, grupa&#10;&#10;Opis je automatski generiran">
            <a:extLst>
              <a:ext uri="{FF2B5EF4-FFF2-40B4-BE49-F238E27FC236}">
                <a16:creationId xmlns:a16="http://schemas.microsoft.com/office/drawing/2014/main" xmlns="" id="{F314D038-C9CA-4BCA-9237-F9BE78150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79" r="13706" b="-1"/>
          <a:stretch/>
        </p:blipFill>
        <p:spPr>
          <a:xfrm>
            <a:off x="130891" y="1204725"/>
            <a:ext cx="6150864" cy="5584917"/>
          </a:xfrm>
          <a:prstGeom prst="rect">
            <a:avLst/>
          </a:prstGeom>
          <a:effectLst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ACADABA-4F5C-4281-B6D1-9C1CFE9A051D}"/>
              </a:ext>
            </a:extLst>
          </p:cNvPr>
          <p:cNvSpPr txBox="1"/>
          <p:nvPr/>
        </p:nvSpPr>
        <p:spPr>
          <a:xfrm>
            <a:off x="7581874" y="6057781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EE57959-8175-4E5B-947E-0483500E8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79" y="5981872"/>
            <a:ext cx="613678" cy="68750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D9F8432-BEA6-49E0-A41D-E2B9D9BA19F9}"/>
              </a:ext>
            </a:extLst>
          </p:cNvPr>
          <p:cNvSpPr txBox="1"/>
          <p:nvPr/>
        </p:nvSpPr>
        <p:spPr>
          <a:xfrm>
            <a:off x="6701242" y="2197894"/>
            <a:ext cx="47217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Nemaju formiranu jezgru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Slobodna DNA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04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DBB104-1EB4-41F1-BEAC-9C297A27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458" y="1189917"/>
            <a:ext cx="3283634" cy="824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ARHEJE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 descr="Slika na kojoj se prikazuje ljubičasto, ružičasto, tlo, cvijet&#10;&#10;Opis je automatski generiran">
            <a:extLst>
              <a:ext uri="{FF2B5EF4-FFF2-40B4-BE49-F238E27FC236}">
                <a16:creationId xmlns:a16="http://schemas.microsoft.com/office/drawing/2014/main" xmlns="" id="{42F76088-F765-41AB-A791-82A902C5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14" y="1213831"/>
            <a:ext cx="6518787" cy="545554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3BD9411-CF15-403E-A77F-0636013F8CFA}"/>
              </a:ext>
            </a:extLst>
          </p:cNvPr>
          <p:cNvSpPr txBox="1"/>
          <p:nvPr/>
        </p:nvSpPr>
        <p:spPr>
          <a:xfrm>
            <a:off x="7581874" y="6057781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9E4C747-37C5-4D6E-8173-CFBA32D6A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79" y="5981872"/>
            <a:ext cx="613678" cy="68750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0C5F2BF9-241D-46CE-8271-77003CD67CD0}"/>
              </a:ext>
            </a:extLst>
          </p:cNvPr>
          <p:cNvSpPr txBox="1"/>
          <p:nvPr/>
        </p:nvSpPr>
        <p:spPr>
          <a:xfrm>
            <a:off x="6918679" y="2028584"/>
            <a:ext cx="51232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Nemaju formiranu jezgru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Slobodna DNA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Žive u tlu, oceanima i slatkim vodama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389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4202BB9-DC81-4309-9B0D-E3F9DAA07287}"/>
              </a:ext>
            </a:extLst>
          </p:cNvPr>
          <p:cNvSpPr txBox="1"/>
          <p:nvPr/>
        </p:nvSpPr>
        <p:spPr>
          <a:xfrm>
            <a:off x="7615286" y="1292376"/>
            <a:ext cx="2010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PROTISTI </a:t>
            </a:r>
            <a:endParaRPr lang="hr-HR" sz="3600" dirty="0"/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xmlns="" id="{22C951D8-1332-4A9F-8A0D-5C66900C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286" y="2147691"/>
            <a:ext cx="4643512" cy="3304640"/>
          </a:xfrm>
        </p:spPr>
        <p:txBody>
          <a:bodyPr/>
          <a:lstStyle/>
          <a:p>
            <a:pPr lvl="0"/>
            <a:r>
              <a:rPr lang="hr-HR" dirty="0"/>
              <a:t>DNA unutar jezgre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Uglavnom jednostanični organizmi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Manji broj </a:t>
            </a:r>
            <a:r>
              <a:rPr lang="hr-HR" dirty="0" err="1"/>
              <a:t>mnogostaničnih</a:t>
            </a:r>
            <a:r>
              <a:rPr lang="hr-HR" dirty="0"/>
              <a:t> organizama 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07128D8-331B-4CDA-92DA-AA4FC2EFDE38}"/>
              </a:ext>
            </a:extLst>
          </p:cNvPr>
          <p:cNvSpPr txBox="1"/>
          <p:nvPr/>
        </p:nvSpPr>
        <p:spPr>
          <a:xfrm>
            <a:off x="8245682" y="5869157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2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32B6ABC-3ACF-4F79-B89F-A9EA4C28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24" y="5793248"/>
            <a:ext cx="613678" cy="687504"/>
          </a:xfrm>
          <a:prstGeom prst="rect">
            <a:avLst/>
          </a:prstGeom>
        </p:spPr>
      </p:pic>
      <p:pic>
        <p:nvPicPr>
          <p:cNvPr id="3" name="Slika 2" descr="Slika na kojoj se prikazuje crv, beskralješnjak&#10;&#10;Opis je automatski generiran">
            <a:extLst>
              <a:ext uri="{FF2B5EF4-FFF2-40B4-BE49-F238E27FC236}">
                <a16:creationId xmlns:a16="http://schemas.microsoft.com/office/drawing/2014/main" xmlns="" id="{1ED790F8-87F4-4576-A0A2-60D782FEC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" y="1258246"/>
            <a:ext cx="7158094" cy="53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3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0BEE2E-25F6-4B7B-85C1-F294AAC8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88" y="1365991"/>
            <a:ext cx="3626931" cy="824600"/>
          </a:xfrm>
        </p:spPr>
        <p:txBody>
          <a:bodyPr>
            <a:normAutofit fontScale="90000"/>
          </a:bodyPr>
          <a:lstStyle/>
          <a:p>
            <a:r>
              <a:rPr lang="hr-HR" sz="3600" b="1" dirty="0"/>
              <a:t>Gljive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 descr="Slika na kojoj se prikazuje trava, gljive, na otvorenom, sjedenje&#10;&#10;Opis je automatski generiran">
            <a:extLst>
              <a:ext uri="{FF2B5EF4-FFF2-40B4-BE49-F238E27FC236}">
                <a16:creationId xmlns:a16="http://schemas.microsoft.com/office/drawing/2014/main" xmlns="" id="{5DAB99B2-A365-470B-A5D3-16AE97AB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39" y="1270536"/>
            <a:ext cx="4928506" cy="550965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957681E7-81AB-4671-9CFB-2C75277146F5}"/>
              </a:ext>
            </a:extLst>
          </p:cNvPr>
          <p:cNvSpPr txBox="1"/>
          <p:nvPr/>
        </p:nvSpPr>
        <p:spPr>
          <a:xfrm>
            <a:off x="6549683" y="6057781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358F80-8F7A-497D-AAA3-DB9A246F3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88" y="5981872"/>
            <a:ext cx="613678" cy="68750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9BE5CC-E673-4A06-A0C5-B030F52AB049}"/>
              </a:ext>
            </a:extLst>
          </p:cNvPr>
          <p:cNvSpPr txBox="1"/>
          <p:nvPr/>
        </p:nvSpPr>
        <p:spPr>
          <a:xfrm>
            <a:off x="5613009" y="2363372"/>
            <a:ext cx="603915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DNA unutar jezgre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Uglavnom </a:t>
            </a:r>
            <a:r>
              <a:rPr lang="hr-HR" sz="2800" dirty="0" err="1"/>
              <a:t>mnogostanični</a:t>
            </a:r>
            <a:r>
              <a:rPr lang="hr-HR" sz="2800" dirty="0"/>
              <a:t>  organizmi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Manji broj jednostaničnih organizama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086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0C4669-5E07-4A85-B36E-3A1A608B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957" y="1324344"/>
            <a:ext cx="3651467" cy="80022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Biljke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 descr="Slika na kojoj se prikazuje cvijet, biljka, voda, stol&#10;&#10;Opis je automatski generiran">
            <a:extLst>
              <a:ext uri="{FF2B5EF4-FFF2-40B4-BE49-F238E27FC236}">
                <a16:creationId xmlns:a16="http://schemas.microsoft.com/office/drawing/2014/main" xmlns="" id="{D6E2C867-F636-41CD-80F4-52AD89F14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6" r="14129" b="-1"/>
          <a:stretch/>
        </p:blipFill>
        <p:spPr>
          <a:xfrm>
            <a:off x="147485" y="1190455"/>
            <a:ext cx="6096000" cy="5535101"/>
          </a:xfrm>
          <a:prstGeom prst="rect">
            <a:avLst/>
          </a:prstGeom>
          <a:effectLst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457BCD8-C203-4F7A-9A1D-5EF0506E3950}"/>
              </a:ext>
            </a:extLst>
          </p:cNvPr>
          <p:cNvSpPr txBox="1"/>
          <p:nvPr/>
        </p:nvSpPr>
        <p:spPr>
          <a:xfrm>
            <a:off x="7581874" y="6057781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B12CED2-7913-442D-872C-F4362EF5B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79" y="5981872"/>
            <a:ext cx="613678" cy="68750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0D68A21-78E1-4EBB-AC6E-82CE4E963E14}"/>
              </a:ext>
            </a:extLst>
          </p:cNvPr>
          <p:cNvSpPr txBox="1"/>
          <p:nvPr/>
        </p:nvSpPr>
        <p:spPr>
          <a:xfrm>
            <a:off x="6503979" y="2183827"/>
            <a:ext cx="421942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DNA unutar jezgre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 err="1"/>
              <a:t>Mnogostanični</a:t>
            </a:r>
            <a:r>
              <a:rPr lang="hr-HR" sz="2800" dirty="0"/>
              <a:t>  organizmi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179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6DDFCF-40F0-424B-9F03-200D4AE6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954" y="1260296"/>
            <a:ext cx="3651467" cy="1676603"/>
          </a:xfrm>
        </p:spPr>
        <p:txBody>
          <a:bodyPr>
            <a:normAutofit/>
          </a:bodyPr>
          <a:lstStyle/>
          <a:p>
            <a:r>
              <a:rPr lang="hr-HR" b="1" dirty="0"/>
              <a:t>Životinje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 descr="Slika na kojoj se prikazuje životinja, sisavac, velika mačka, lav&#10;&#10;Opis je automatski generiran">
            <a:extLst>
              <a:ext uri="{FF2B5EF4-FFF2-40B4-BE49-F238E27FC236}">
                <a16:creationId xmlns:a16="http://schemas.microsoft.com/office/drawing/2014/main" xmlns="" id="{1B4D2370-B914-4149-9305-CC98A5DCB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28" b="-2"/>
          <a:stretch/>
        </p:blipFill>
        <p:spPr>
          <a:xfrm>
            <a:off x="0" y="1238225"/>
            <a:ext cx="6351934" cy="5767486"/>
          </a:xfrm>
          <a:prstGeom prst="rect">
            <a:avLst/>
          </a:prstGeom>
          <a:effectLst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70F9CE3-EE22-4B3B-B29C-22A4490E9EB9}"/>
              </a:ext>
            </a:extLst>
          </p:cNvPr>
          <p:cNvSpPr txBox="1"/>
          <p:nvPr/>
        </p:nvSpPr>
        <p:spPr>
          <a:xfrm>
            <a:off x="7581874" y="5849695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08649E8-6444-4272-A742-9B34F411B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403" y="5844857"/>
            <a:ext cx="613678" cy="6875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685BEFF-1DF1-4888-B1C8-EB868950A345}"/>
              </a:ext>
            </a:extLst>
          </p:cNvPr>
          <p:cNvSpPr txBox="1"/>
          <p:nvPr/>
        </p:nvSpPr>
        <p:spPr>
          <a:xfrm>
            <a:off x="6644954" y="2288886"/>
            <a:ext cx="6098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/>
              <a:t>DNA unutar jezgre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800" dirty="0" err="1"/>
              <a:t>Mnogostanični</a:t>
            </a:r>
            <a:r>
              <a:rPr lang="hr-HR" sz="2800" dirty="0"/>
              <a:t>  organizmi</a:t>
            </a:r>
          </a:p>
        </p:txBody>
      </p:sp>
    </p:spTree>
    <p:extLst>
      <p:ext uri="{BB962C8B-B14F-4D97-AF65-F5344CB8AC3E}">
        <p14:creationId xmlns:p14="http://schemas.microsoft.com/office/powerpoint/2010/main" xmlns="" val="24226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18B5DE3C-77D3-4583-9716-561E2BFDAF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008" y="2079457"/>
            <a:ext cx="8651984" cy="415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699285D-55FC-4E7E-84F3-54342A2998E7}"/>
              </a:ext>
            </a:extLst>
          </p:cNvPr>
          <p:cNvSpPr txBox="1"/>
          <p:nvPr/>
        </p:nvSpPr>
        <p:spPr>
          <a:xfrm>
            <a:off x="4178105" y="1266483"/>
            <a:ext cx="2885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latin typeface="+mj-lt"/>
              </a:rPr>
              <a:t>Simetrija tijela </a:t>
            </a:r>
          </a:p>
        </p:txBody>
      </p:sp>
    </p:spTree>
    <p:extLst>
      <p:ext uri="{BB962C8B-B14F-4D97-AF65-F5344CB8AC3E}">
        <p14:creationId xmlns:p14="http://schemas.microsoft.com/office/powerpoint/2010/main" xmlns="" val="213224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99F122-942F-43D3-9619-839ECB1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8993"/>
            <a:ext cx="3813313" cy="1325563"/>
          </a:xfrm>
        </p:spPr>
        <p:txBody>
          <a:bodyPr>
            <a:normAutofit/>
          </a:bodyPr>
          <a:lstStyle/>
          <a:p>
            <a:r>
              <a:rPr lang="hr-HR" b="1" dirty="0"/>
              <a:t>Simetrija tijela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 descr="Slika na kojoj se prikazuje hrana&#10;&#10;Opis je automatski generiran">
            <a:extLst>
              <a:ext uri="{FF2B5EF4-FFF2-40B4-BE49-F238E27FC236}">
                <a16:creationId xmlns:a16="http://schemas.microsoft.com/office/drawing/2014/main" xmlns="" id="{133D952F-5AAD-4323-B731-E24F7A99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83" y="1318993"/>
            <a:ext cx="5107946" cy="445668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2661809-D551-4346-B26A-62D4223CB851}"/>
              </a:ext>
            </a:extLst>
          </p:cNvPr>
          <p:cNvSpPr txBox="1"/>
          <p:nvPr/>
        </p:nvSpPr>
        <p:spPr>
          <a:xfrm>
            <a:off x="5944772" y="2516283"/>
            <a:ext cx="6056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Spužva asimetrična</a:t>
            </a:r>
          </a:p>
          <a:p>
            <a:endParaRPr lang="hr-HR" sz="3200" dirty="0"/>
          </a:p>
          <a:p>
            <a:r>
              <a:rPr lang="hr-HR" sz="3200" dirty="0"/>
              <a:t>Ne možemo podijeliti </a:t>
            </a:r>
          </a:p>
          <a:p>
            <a:r>
              <a:rPr lang="hr-HR" sz="3200" dirty="0"/>
              <a:t>na jednake dijelove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51B4D69-3B23-45BD-9573-FEBE50A7A5B8}"/>
              </a:ext>
            </a:extLst>
          </p:cNvPr>
          <p:cNvSpPr txBox="1"/>
          <p:nvPr/>
        </p:nvSpPr>
        <p:spPr>
          <a:xfrm>
            <a:off x="7581874" y="6057781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63C2A08-B88F-42B2-A5FB-2DE2D9D0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79" y="5981872"/>
            <a:ext cx="613678" cy="6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4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9A49A3-2B0B-49D2-A82C-37D7A931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295" y="1273176"/>
            <a:ext cx="4492914" cy="1676603"/>
          </a:xfrm>
        </p:spPr>
        <p:txBody>
          <a:bodyPr>
            <a:normAutofit/>
          </a:bodyPr>
          <a:lstStyle/>
          <a:p>
            <a:r>
              <a:rPr lang="hr-HR" sz="4000" b="1" dirty="0"/>
              <a:t>Zrakasta simetrija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5D6B632-58A0-47D8-9923-DF73BD90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1" y="2902422"/>
            <a:ext cx="5234609" cy="3785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Tijelo možemo podijeliti na više jednakih dijelova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 Hidra, moruzgva, meduza</a:t>
            </a:r>
          </a:p>
          <a:p>
            <a:endParaRPr lang="hr-HR" sz="1800" dirty="0"/>
          </a:p>
        </p:txBody>
      </p:sp>
      <p:pic>
        <p:nvPicPr>
          <p:cNvPr id="5" name="Slika 4" descr="Slika na kojoj se prikazuje životinja, beskralješnjak, ježinac, bodljikaš&#10;&#10;Opis je automatski generiran">
            <a:extLst>
              <a:ext uri="{FF2B5EF4-FFF2-40B4-BE49-F238E27FC236}">
                <a16:creationId xmlns:a16="http://schemas.microsoft.com/office/drawing/2014/main" xmlns="" id="{9173531B-2A50-4CDD-87E4-A7EBD7CE1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" r="6250" b="1"/>
          <a:stretch/>
        </p:blipFill>
        <p:spPr>
          <a:xfrm>
            <a:off x="0" y="1110004"/>
            <a:ext cx="6916329" cy="5577837"/>
          </a:xfrm>
          <a:prstGeom prst="rect">
            <a:avLst/>
          </a:prstGeom>
          <a:effectLst/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2195483F-5CB2-40F7-9EB1-E04AB4BFB0D6}"/>
              </a:ext>
            </a:extLst>
          </p:cNvPr>
          <p:cNvSpPr txBox="1">
            <a:spLocks/>
          </p:cNvSpPr>
          <p:nvPr/>
        </p:nvSpPr>
        <p:spPr>
          <a:xfrm>
            <a:off x="575791" y="383790"/>
            <a:ext cx="381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D60387A-A3A7-4E85-AFA7-BB309382A0EE}"/>
              </a:ext>
            </a:extLst>
          </p:cNvPr>
          <p:cNvSpPr txBox="1"/>
          <p:nvPr/>
        </p:nvSpPr>
        <p:spPr>
          <a:xfrm>
            <a:off x="7786490" y="6057781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D31DA4B-BA07-455B-8589-DC10E5EDB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295" y="5981872"/>
            <a:ext cx="613678" cy="6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49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668AF9-13A7-4DD1-869E-AA3E5DF1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811" y="1243383"/>
            <a:ext cx="4375355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Dvobočna simetrija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912D05E-44C1-4D65-BDCC-9324BE6D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564" y="2475495"/>
            <a:ext cx="6983895" cy="36325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Tijelo možemo podijeliti na dva jednaka dijela </a:t>
            </a:r>
          </a:p>
          <a:p>
            <a:pPr>
              <a:lnSpc>
                <a:spcPct val="150000"/>
              </a:lnSpc>
            </a:pPr>
            <a:r>
              <a:rPr lang="hr-HR" dirty="0"/>
              <a:t>Rak, pas, čovjek</a:t>
            </a:r>
          </a:p>
          <a:p>
            <a:endParaRPr lang="hr-HR" dirty="0"/>
          </a:p>
        </p:txBody>
      </p:sp>
      <p:pic>
        <p:nvPicPr>
          <p:cNvPr id="7" name="Slika 6" descr="Slika na kojoj se prikazuje životinja, insekt&#10;&#10;Opis je automatski generiran">
            <a:extLst>
              <a:ext uri="{FF2B5EF4-FFF2-40B4-BE49-F238E27FC236}">
                <a16:creationId xmlns:a16="http://schemas.microsoft.com/office/drawing/2014/main" xmlns="" id="{078BF664-D13B-4FAC-B1C9-99676248E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8" y="1159451"/>
            <a:ext cx="4029885" cy="5616653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3B3ACFF7-7275-4DD1-A0CD-5A7677B552AA}"/>
              </a:ext>
            </a:extLst>
          </p:cNvPr>
          <p:cNvSpPr txBox="1">
            <a:spLocks/>
          </p:cNvSpPr>
          <p:nvPr/>
        </p:nvSpPr>
        <p:spPr>
          <a:xfrm>
            <a:off x="838200" y="247135"/>
            <a:ext cx="381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0065123-A036-4B2B-AB8C-AA710075AAA6}"/>
              </a:ext>
            </a:extLst>
          </p:cNvPr>
          <p:cNvSpPr txBox="1"/>
          <p:nvPr/>
        </p:nvSpPr>
        <p:spPr>
          <a:xfrm>
            <a:off x="6096000" y="6066454"/>
            <a:ext cx="169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1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6D0ED8B-1DB1-4D5E-AD0B-616013542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805" y="5990545"/>
            <a:ext cx="613678" cy="6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0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701A8BFA-6A31-4195-9534-DD7FAC80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269"/>
            <a:ext cx="10515600" cy="770868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/>
              <a:t>Navedi nekoliko metoda promatranja i istraživanja živih bića </a:t>
            </a:r>
          </a:p>
        </p:txBody>
      </p:sp>
      <p:pic>
        <p:nvPicPr>
          <p:cNvPr id="9" name="Rezervirano mjesto sadržaja 8" descr="Slika na kojoj se prikazuje osoba, mikroskop, muško&#10;&#10;Opis je automatski generiran">
            <a:extLst>
              <a:ext uri="{FF2B5EF4-FFF2-40B4-BE49-F238E27FC236}">
                <a16:creationId xmlns:a16="http://schemas.microsoft.com/office/drawing/2014/main" xmlns="" id="{FF5CC7BF-6350-48C8-B7C0-8F8B672CA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2349773"/>
            <a:ext cx="5549003" cy="3699335"/>
          </a:xfrm>
        </p:spPr>
      </p:pic>
      <p:pic>
        <p:nvPicPr>
          <p:cNvPr id="2050" name="Picture 2" descr="Sea, Ocean, Water, Divers, Underwater, Lights, Camera">
            <a:extLst>
              <a:ext uri="{FF2B5EF4-FFF2-40B4-BE49-F238E27FC236}">
                <a16:creationId xmlns:a16="http://schemas.microsoft.com/office/drawing/2014/main" xmlns="" id="{84EBF39D-F9D8-4BAB-A19F-4954A53A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279" y="2349773"/>
            <a:ext cx="5575136" cy="36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760DA3D-F6F4-4264-924B-87A87E9197B9}"/>
              </a:ext>
            </a:extLst>
          </p:cNvPr>
          <p:cNvSpPr txBox="1"/>
          <p:nvPr/>
        </p:nvSpPr>
        <p:spPr>
          <a:xfrm>
            <a:off x="1575582" y="6204744"/>
            <a:ext cx="259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/>
              <a:t>Mikroskopiranje</a:t>
            </a:r>
            <a:r>
              <a:rPr lang="hr-HR" dirty="0"/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B7585E2-7F6C-4D1E-838C-4BFCF6FBE625}"/>
              </a:ext>
            </a:extLst>
          </p:cNvPr>
          <p:cNvSpPr txBox="1"/>
          <p:nvPr/>
        </p:nvSpPr>
        <p:spPr>
          <a:xfrm>
            <a:off x="7721522" y="6204744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Snimanje filma</a:t>
            </a:r>
          </a:p>
        </p:txBody>
      </p:sp>
    </p:spTree>
    <p:extLst>
      <p:ext uri="{BB962C8B-B14F-4D97-AF65-F5344CB8AC3E}">
        <p14:creationId xmlns:p14="http://schemas.microsoft.com/office/powerpoint/2010/main" xmlns="" val="30383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323C1A-ED14-4D12-97C2-935C1CA6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7" y="1243006"/>
            <a:ext cx="10515600" cy="656132"/>
          </a:xfrm>
        </p:spPr>
        <p:txBody>
          <a:bodyPr/>
          <a:lstStyle/>
          <a:p>
            <a:pPr algn="ctr"/>
            <a:r>
              <a:rPr lang="hr-HR" b="1" dirty="0"/>
              <a:t>IZLAZNA KARTICA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EAF3693-A00E-44F9-9C98-CF6A558B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0492"/>
            <a:ext cx="10515600" cy="4175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effectLst/>
                <a:latin typeface="+mj-lt"/>
                <a:ea typeface="Calibri" panose="020F0502020204030204" pitchFamily="34" charset="0"/>
              </a:rPr>
              <a:t>Zavrti </a:t>
            </a:r>
            <a:r>
              <a:rPr lang="hr-HR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kotač</a:t>
            </a:r>
            <a:r>
              <a:rPr lang="hr-HR" dirty="0">
                <a:effectLst/>
                <a:latin typeface="+mj-lt"/>
                <a:ea typeface="Calibri" panose="020F0502020204030204" pitchFamily="34" charset="0"/>
              </a:rPr>
              <a:t> i zapiši naziv odabranog organizma</a:t>
            </a:r>
          </a:p>
          <a:p>
            <a:pPr marL="0" indent="0">
              <a:buNone/>
            </a:pPr>
            <a:r>
              <a:rPr lang="hr-HR" dirty="0">
                <a:latin typeface="+mj-lt"/>
                <a:ea typeface="Calibri" panose="020F0502020204030204" pitchFamily="34" charset="0"/>
              </a:rPr>
              <a:t>                        Popuni tablicu za odabrani organizam </a:t>
            </a:r>
          </a:p>
          <a:p>
            <a:pPr marL="0" indent="0" algn="ctr">
              <a:buNone/>
            </a:pPr>
            <a:endParaRPr lang="hr-HR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hr-HR" sz="4000" dirty="0">
              <a:latin typeface="+mj-lt"/>
            </a:endParaRPr>
          </a:p>
          <a:p>
            <a:pPr marL="0" indent="0" algn="ctr">
              <a:buNone/>
            </a:pPr>
            <a:endParaRPr lang="hr-HR" sz="4000" dirty="0">
              <a:latin typeface="+mj-lt"/>
            </a:endParaRP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xmlns="" id="{BEA4F6E6-947C-493E-816C-4C8D82B55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340155"/>
              </p:ext>
            </p:extLst>
          </p:nvPr>
        </p:nvGraphicFramePr>
        <p:xfrm>
          <a:off x="2829559" y="3482446"/>
          <a:ext cx="6750540" cy="311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270">
                  <a:extLst>
                    <a:ext uri="{9D8B030D-6E8A-4147-A177-3AD203B41FA5}">
                      <a16:colId xmlns:a16="http://schemas.microsoft.com/office/drawing/2014/main" xmlns="" val="3856292738"/>
                    </a:ext>
                  </a:extLst>
                </a:gridCol>
                <a:gridCol w="3375270">
                  <a:extLst>
                    <a:ext uri="{9D8B030D-6E8A-4147-A177-3AD203B41FA5}">
                      <a16:colId xmlns:a16="http://schemas.microsoft.com/office/drawing/2014/main" xmlns="" val="1851712580"/>
                    </a:ext>
                  </a:extLst>
                </a:gridCol>
              </a:tblGrid>
              <a:tr h="1036988">
                <a:tc>
                  <a:txBody>
                    <a:bodyPr/>
                    <a:lstStyle/>
                    <a:p>
                      <a:r>
                        <a:rPr lang="hr-HR" sz="2800" b="1" dirty="0"/>
                        <a:t>DOMENA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632711"/>
                  </a:ext>
                </a:extLst>
              </a:tr>
              <a:tr h="1036988">
                <a:tc>
                  <a:txBody>
                    <a:bodyPr/>
                    <a:lstStyle/>
                    <a:p>
                      <a:r>
                        <a:rPr lang="hr-HR" sz="2800" b="1" dirty="0" smtClean="0"/>
                        <a:t>JEDNOSTANIČAN/</a:t>
                      </a:r>
                    </a:p>
                    <a:p>
                      <a:r>
                        <a:rPr lang="hr-HR" sz="2800" b="1" dirty="0" smtClean="0"/>
                        <a:t>MNOGOSTANIČAN</a:t>
                      </a:r>
                      <a:endParaRPr lang="hr-H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9259147"/>
                  </a:ext>
                </a:extLst>
              </a:tr>
              <a:tr h="1036988">
                <a:tc>
                  <a:txBody>
                    <a:bodyPr/>
                    <a:lstStyle/>
                    <a:p>
                      <a:r>
                        <a:rPr lang="hr-HR" sz="2800" b="1" dirty="0"/>
                        <a:t>SIMETRIJA TIJELA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702393"/>
                  </a:ext>
                </a:extLst>
              </a:tr>
            </a:tbl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C387F43-6E9C-42EB-B242-7585263E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472" y="2524085"/>
            <a:ext cx="875355" cy="8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99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xmlns="" id="{932B1AA8-1FFE-42B1-842D-BFCD7A4A48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166" y="1197317"/>
            <a:ext cx="10515600" cy="7715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/>
              <a:t>Provjeri znanje 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A3511FD0-9476-42F2-B423-EF8902DC67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0166" y="1968842"/>
            <a:ext cx="11282288" cy="4572635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r>
              <a:rPr lang="hr-HR" sz="2400" dirty="0">
                <a:hlinkClick r:id="rId2"/>
              </a:rPr>
              <a:t>Provjeri znanje - Imaju li jezgru ili ne?</a:t>
            </a:r>
            <a:r>
              <a:rPr lang="hr-HR" sz="2400" dirty="0"/>
              <a:t>  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AE7792C-B0E2-492D-B5AA-1B0EF986E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656" y="1775077"/>
            <a:ext cx="725487" cy="7193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4D1FDD0-337B-49A0-95EE-95F2F96AC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432" y="2077658"/>
            <a:ext cx="1320133" cy="132013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44F303B-65AD-4C91-BADF-9A1529A34E5C}"/>
              </a:ext>
            </a:extLst>
          </p:cNvPr>
          <p:cNvSpPr txBox="1"/>
          <p:nvPr/>
        </p:nvSpPr>
        <p:spPr>
          <a:xfrm>
            <a:off x="450166" y="3851313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dirty="0">
                <a:hlinkClick r:id="rId5"/>
              </a:rPr>
              <a:t>Provjeri znanje - Simetrija tijela</a:t>
            </a:r>
            <a:r>
              <a:rPr lang="hr-HR" sz="2400" dirty="0"/>
              <a:t>   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EBDBFB4-5C75-409A-BDC3-63ED8EEA1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779" y="3397791"/>
            <a:ext cx="1386408" cy="138640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051E104-242A-4CE5-8343-B2507A89341D}"/>
              </a:ext>
            </a:extLst>
          </p:cNvPr>
          <p:cNvSpPr txBox="1"/>
          <p:nvPr/>
        </p:nvSpPr>
        <p:spPr>
          <a:xfrm>
            <a:off x="450166" y="5491369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dirty="0">
                <a:hlinkClick r:id="rId7"/>
              </a:rPr>
              <a:t>Provjeri znanje</a:t>
            </a:r>
            <a:r>
              <a:rPr lang="hr-HR" sz="2400" dirty="0"/>
              <a:t>   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F86778B-9F77-4E78-99E6-303374C541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6309" y="4935553"/>
            <a:ext cx="1434373" cy="14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50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BF9A1737-19F7-43F8-BAB9-2CD4FFE36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34" y="1712741"/>
            <a:ext cx="5934782" cy="39530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C998EFB-7B1D-4D39-98ED-F7E5F416A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63" y="1712741"/>
            <a:ext cx="5445304" cy="405501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116CE43-CABD-476E-AA19-D116A18C756D}"/>
              </a:ext>
            </a:extLst>
          </p:cNvPr>
          <p:cNvSpPr txBox="1"/>
          <p:nvPr/>
        </p:nvSpPr>
        <p:spPr>
          <a:xfrm>
            <a:off x="1837006" y="6063175"/>
            <a:ext cx="222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Fotografiranje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685B62E-2AF0-413A-939C-55F99485486E}"/>
              </a:ext>
            </a:extLst>
          </p:cNvPr>
          <p:cNvSpPr txBox="1"/>
          <p:nvPr/>
        </p:nvSpPr>
        <p:spPr>
          <a:xfrm>
            <a:off x="8126181" y="6071566"/>
            <a:ext cx="2011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Izrada zbirki </a:t>
            </a:r>
          </a:p>
        </p:txBody>
      </p:sp>
    </p:spTree>
    <p:extLst>
      <p:ext uri="{BB962C8B-B14F-4D97-AF65-F5344CB8AC3E}">
        <p14:creationId xmlns:p14="http://schemas.microsoft.com/office/powerpoint/2010/main" xmlns="" val="27042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9755C8C8-F180-4C89-A948-976E2C47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7" y="1203792"/>
            <a:ext cx="10515600" cy="77086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Pribor i materijal za proučavanje živih bića, zbirke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0E679D5-B0F5-47BD-B9E0-F85BD40C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75" y="2143473"/>
            <a:ext cx="9011850" cy="4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8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5BC4C5-9E73-4647-9D3D-146E9858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10" y="1449685"/>
            <a:ext cx="10515600" cy="824600"/>
          </a:xfrm>
        </p:spPr>
        <p:txBody>
          <a:bodyPr/>
          <a:lstStyle/>
          <a:p>
            <a:r>
              <a:rPr lang="hr-HR" b="1" dirty="0"/>
              <a:t>Zbirke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1BA159-869A-4396-B766-CA39BB53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64" y="2274285"/>
            <a:ext cx="11305026" cy="840819"/>
          </a:xfrm>
        </p:spPr>
        <p:txBody>
          <a:bodyPr>
            <a:normAutofit/>
          </a:bodyPr>
          <a:lstStyle/>
          <a:p>
            <a:r>
              <a:rPr lang="hr-HR" sz="3200" dirty="0"/>
              <a:t>nastaju prikupljanjem i razvrstavanjem živih bića 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3D5FEFD-F589-41E0-9CD9-2D159AB12D21}"/>
              </a:ext>
            </a:extLst>
          </p:cNvPr>
          <p:cNvSpPr txBox="1"/>
          <p:nvPr/>
        </p:nvSpPr>
        <p:spPr>
          <a:xfrm>
            <a:off x="727960" y="3257712"/>
            <a:ext cx="11563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</a:t>
            </a:r>
          </a:p>
          <a:p>
            <a:endParaRPr lang="hr-HR" sz="2400" dirty="0"/>
          </a:p>
          <a:p>
            <a:r>
              <a:rPr lang="hr-HR" sz="2400" dirty="0">
                <a:hlinkClick r:id="rId2"/>
              </a:rPr>
              <a:t>Izrada entomološke zbirke</a:t>
            </a:r>
            <a:endParaRPr lang="hr-HR" sz="2400" dirty="0">
              <a:hlinkClick r:id="" action="ppaction://noaction"/>
            </a:endParaRPr>
          </a:p>
          <a:p>
            <a:r>
              <a:rPr lang="hr-HR" sz="2400" dirty="0">
                <a:hlinkClick r:id="rId2"/>
              </a:rPr>
              <a:t>Izrada herbarija s morskim algama </a:t>
            </a:r>
            <a:endParaRPr lang="hr-HR" sz="2400" dirty="0">
              <a:hlinkClick r:id="" action="ppaction://noaction"/>
            </a:endParaRPr>
          </a:p>
          <a:p>
            <a:r>
              <a:rPr lang="hr-HR" sz="2400" dirty="0">
                <a:hlinkClick r:id="rId2"/>
              </a:rPr>
              <a:t>Izrada </a:t>
            </a:r>
            <a:r>
              <a:rPr lang="hr-HR" sz="2400" dirty="0" err="1">
                <a:hlinkClick r:id="rId2"/>
              </a:rPr>
              <a:t>malakološke</a:t>
            </a:r>
            <a:r>
              <a:rPr lang="hr-HR" sz="2400" dirty="0">
                <a:hlinkClick r:id="rId2"/>
              </a:rPr>
              <a:t> zbirke</a:t>
            </a:r>
            <a:endParaRPr lang="hr-HR" sz="24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12934D7-9D81-4CDD-9B74-8348C9D1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499" y="3246768"/>
            <a:ext cx="617971" cy="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53CCD26-4E48-4A34-84B7-7230B1BF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115" y="5408315"/>
            <a:ext cx="617971" cy="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2F30947-EEEC-407D-8011-0EAF78841554}"/>
              </a:ext>
            </a:extLst>
          </p:cNvPr>
          <p:cNvSpPr txBox="1"/>
          <p:nvPr/>
        </p:nvSpPr>
        <p:spPr>
          <a:xfrm>
            <a:off x="727960" y="6054779"/>
            <a:ext cx="749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hlinkClick r:id="rId4"/>
              </a:rPr>
              <a:t>Istraži odnos veličina raznih struktura žive i nežive prirode  </a:t>
            </a:r>
            <a:endParaRPr lang="hr-HR" sz="24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51F0C82-4186-4F54-8B54-E8CD46200117}"/>
              </a:ext>
            </a:extLst>
          </p:cNvPr>
          <p:cNvSpPr txBox="1"/>
          <p:nvPr/>
        </p:nvSpPr>
        <p:spPr>
          <a:xfrm>
            <a:off x="727960" y="5476002"/>
            <a:ext cx="6147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DDS</a:t>
            </a:r>
          </a:p>
        </p:txBody>
      </p:sp>
    </p:spTree>
    <p:extLst>
      <p:ext uri="{BB962C8B-B14F-4D97-AF65-F5344CB8AC3E}">
        <p14:creationId xmlns:p14="http://schemas.microsoft.com/office/powerpoint/2010/main" xmlns="" val="139697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E8FBCBDB-AD5B-45EE-ADDC-CE8F7F89E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054" y="1945537"/>
            <a:ext cx="9010459" cy="4595939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9755C8C8-F180-4C89-A948-976E2C47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3" y="1245995"/>
            <a:ext cx="10515600" cy="77086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Razvrstavanje živih bića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0196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BD2A67-7BE4-46A9-B54B-3E92FD24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8" y="1303520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/>
              <a:t>Živa bića razvrstana su u tri domene:</a:t>
            </a:r>
            <a:br>
              <a:rPr lang="hr-HR" b="1" dirty="0"/>
            </a:br>
            <a:endParaRPr lang="hr-HR" b="1" dirty="0"/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xmlns="" id="{35889204-A050-4219-A5B5-56179B045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0752683"/>
              </p:ext>
            </p:extLst>
          </p:nvPr>
        </p:nvGraphicFramePr>
        <p:xfrm>
          <a:off x="838200" y="24884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40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079" y="1197347"/>
            <a:ext cx="7266733" cy="557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078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7547" y="1237129"/>
            <a:ext cx="7589706" cy="562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574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226</Words>
  <Application>Microsoft Office PowerPoint</Application>
  <PresentationFormat>Custom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Calibri</vt:lpstr>
      <vt:lpstr>Times New Roman</vt:lpstr>
      <vt:lpstr>Office Theme</vt:lpstr>
      <vt:lpstr>Živa bića su slična, ali različita</vt:lpstr>
      <vt:lpstr>Navedi nekoliko metoda promatranja i istraživanja živih bića </vt:lpstr>
      <vt:lpstr>Slide 3</vt:lpstr>
      <vt:lpstr>Pribor i materijal za proučavanje živih bića, zbirke </vt:lpstr>
      <vt:lpstr>Zbirke </vt:lpstr>
      <vt:lpstr>Razvrstavanje živih bića </vt:lpstr>
      <vt:lpstr>Živa bića razvrstana su u tri domene: </vt:lpstr>
      <vt:lpstr>Slide 8</vt:lpstr>
      <vt:lpstr>Slide 9</vt:lpstr>
      <vt:lpstr>BAKTERIJE </vt:lpstr>
      <vt:lpstr>ARHEJE </vt:lpstr>
      <vt:lpstr>Slide 12</vt:lpstr>
      <vt:lpstr>Gljive </vt:lpstr>
      <vt:lpstr>Biljke  </vt:lpstr>
      <vt:lpstr>Životinje </vt:lpstr>
      <vt:lpstr>Slide 16</vt:lpstr>
      <vt:lpstr>Simetrija tijela  </vt:lpstr>
      <vt:lpstr>Zrakasta simetrija</vt:lpstr>
      <vt:lpstr>Dvobočna simetrija</vt:lpstr>
      <vt:lpstr>IZLAZNA KARTICA</vt:lpstr>
      <vt:lpstr>Provjeri znanje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sk-mpovalec</cp:lastModifiedBy>
  <cp:revision>77</cp:revision>
  <dcterms:created xsi:type="dcterms:W3CDTF">2021-01-04T08:54:24Z</dcterms:created>
  <dcterms:modified xsi:type="dcterms:W3CDTF">2021-08-16T12:03:52Z</dcterms:modified>
</cp:coreProperties>
</file>